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4" r:id="rId4"/>
  </p:sldMasterIdLst>
  <p:notesMasterIdLst>
    <p:notesMasterId r:id="rId14"/>
  </p:notesMasterIdLst>
  <p:handoutMasterIdLst>
    <p:handoutMasterId r:id="rId15"/>
  </p:handoutMasterIdLst>
  <p:sldIdLst>
    <p:sldId id="256" r:id="rId5"/>
    <p:sldId id="2314" r:id="rId6"/>
    <p:sldId id="2330" r:id="rId7"/>
    <p:sldId id="2326" r:id="rId8"/>
    <p:sldId id="2329" r:id="rId9"/>
    <p:sldId id="2331" r:id="rId10"/>
    <p:sldId id="2327" r:id="rId11"/>
    <p:sldId id="2332" r:id="rId12"/>
    <p:sldId id="2281" r:id="rId13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FF3300"/>
    <a:srgbClr val="AE0003"/>
    <a:srgbClr val="FFD5D5"/>
    <a:srgbClr val="C20EA8"/>
    <a:srgbClr val="7F7F7F"/>
    <a:srgbClr val="DA0000"/>
    <a:srgbClr val="0C9CFF"/>
    <a:srgbClr val="F58A13"/>
    <a:srgbClr val="9B56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1E465B1-48AE-4E18-9410-200AFF3AB677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16B2F10-7210-44C6-B95E-934C6D9CDC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6437410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132C5CDC-706C-403E-AD7E-C4BC4A396000}" type="datetimeFigureOut">
              <a:rPr lang="en-US" smtClean="0"/>
              <a:t>10/2/2023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7031A42-BF3A-4EF7-86B4-B94FB6A29F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3838895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7031A42-BF3A-4EF7-86B4-B94FB6A29F8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845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seadvantage.com/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1C153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CA1046B-E31C-3E9D-8782-A4DC47F7C9A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2000" cy="5005136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735C23F1-9E00-29C3-D752-266D541025CB}"/>
              </a:ext>
            </a:extLst>
          </p:cNvPr>
          <p:cNvSpPr/>
          <p:nvPr userDrawn="1"/>
        </p:nvSpPr>
        <p:spPr>
          <a:xfrm>
            <a:off x="6400800" y="-16860"/>
            <a:ext cx="5791201" cy="3729691"/>
          </a:xfrm>
          <a:prstGeom prst="rect">
            <a:avLst/>
          </a:prstGeom>
          <a:gradFill>
            <a:gsLst>
              <a:gs pos="50000">
                <a:schemeClr val="bg1">
                  <a:lumMod val="85000"/>
                  <a:alpha val="0"/>
                </a:schemeClr>
              </a:gs>
              <a:gs pos="100000">
                <a:schemeClr val="bg1"/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 descr="A picture containing text, windmill, outdoor object&#10;&#10;Description automatically generated">
            <a:extLst>
              <a:ext uri="{FF2B5EF4-FFF2-40B4-BE49-F238E27FC236}">
                <a16:creationId xmlns:a16="http://schemas.microsoft.com/office/drawing/2014/main" id="{38E94609-7C3E-B11A-0E6D-436D673051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487" y="-5876"/>
            <a:ext cx="2595513" cy="133514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956900F-B624-26BA-3446-1E8AC2A7D2EE}"/>
              </a:ext>
            </a:extLst>
          </p:cNvPr>
          <p:cNvSpPr/>
          <p:nvPr userDrawn="1"/>
        </p:nvSpPr>
        <p:spPr>
          <a:xfrm>
            <a:off x="0" y="1564154"/>
            <a:ext cx="12192001" cy="3729691"/>
          </a:xfrm>
          <a:prstGeom prst="rect">
            <a:avLst/>
          </a:prstGeom>
          <a:gradFill>
            <a:gsLst>
              <a:gs pos="50000">
                <a:srgbClr val="1C153E">
                  <a:alpha val="0"/>
                </a:srgbClr>
              </a:gs>
              <a:gs pos="100000">
                <a:srgbClr val="1D153E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1182" y="2858565"/>
            <a:ext cx="9191017" cy="2387600"/>
          </a:xfrm>
        </p:spPr>
        <p:txBody>
          <a:bodyPr lIns="91440" anchor="ctr">
            <a:normAutofit/>
          </a:bodyPr>
          <a:lstStyle>
            <a:lvl1pPr algn="l">
              <a:defRPr sz="8000">
                <a:solidFill>
                  <a:schemeClr val="bg1"/>
                </a:solidFill>
                <a:effectLst>
                  <a:glow rad="101600">
                    <a:srgbClr val="161832">
                      <a:alpha val="60000"/>
                    </a:srgbClr>
                  </a:glo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1183" y="5344672"/>
            <a:ext cx="9191017" cy="1011678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bg1">
                    <a:lumMod val="8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1182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073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 Ligh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sky, outdoor, sunset, silhouette&#10;&#10;Description automatically generated">
            <a:extLst>
              <a:ext uri="{FF2B5EF4-FFF2-40B4-BE49-F238E27FC236}">
                <a16:creationId xmlns:a16="http://schemas.microsoft.com/office/drawing/2014/main" id="{1E537951-26AD-DECF-75AA-8D9FC5EEAB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8" b="22016"/>
          <a:stretch/>
        </p:blipFill>
        <p:spPr>
          <a:xfrm>
            <a:off x="-1" y="1011006"/>
            <a:ext cx="12192001" cy="5846994"/>
          </a:xfrm>
          <a:prstGeom prst="rect">
            <a:avLst/>
          </a:prstGeom>
        </p:spPr>
      </p:pic>
      <p:pic>
        <p:nvPicPr>
          <p:cNvPr id="13" name="Picture 12" descr="A picture containing text, windmill, outdoor object&#10;&#10;Description automatically generated">
            <a:extLst>
              <a:ext uri="{FF2B5EF4-FFF2-40B4-BE49-F238E27FC236}">
                <a16:creationId xmlns:a16="http://schemas.microsoft.com/office/drawing/2014/main" id="{38E94609-7C3E-B11A-0E6D-436D6730516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6487" y="-5876"/>
            <a:ext cx="2595513" cy="13351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90769" y="875401"/>
            <a:ext cx="9191017" cy="2387600"/>
          </a:xfrm>
          <a:effectLst/>
        </p:spPr>
        <p:txBody>
          <a:bodyPr lIns="91440" anchor="ctr">
            <a:normAutofit/>
          </a:bodyPr>
          <a:lstStyle>
            <a:lvl1pPr algn="l">
              <a:defRPr sz="8000">
                <a:solidFill>
                  <a:srgbClr val="1D153E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90769" y="3316677"/>
            <a:ext cx="9191017" cy="438263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rgbClr val="19193A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0769" y="377694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19193A"/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61011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F1D57ACB-FE3D-77D8-9752-425A6F8EDEC1}"/>
              </a:ext>
            </a:extLst>
          </p:cNvPr>
          <p:cNvSpPr/>
          <p:nvPr userDrawn="1"/>
        </p:nvSpPr>
        <p:spPr>
          <a:xfrm>
            <a:off x="-11116" y="1"/>
            <a:ext cx="12214231" cy="6862652"/>
          </a:xfrm>
          <a:prstGeom prst="rect">
            <a:avLst/>
          </a:prstGeom>
          <a:gradFill>
            <a:gsLst>
              <a:gs pos="32000">
                <a:schemeClr val="bg1"/>
              </a:gs>
              <a:gs pos="89000">
                <a:srgbClr val="F6D835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21D9FC3-87F3-AFF6-F2B0-1749E777A900}"/>
              </a:ext>
            </a:extLst>
          </p:cNvPr>
          <p:cNvSpPr/>
          <p:nvPr userDrawn="1"/>
        </p:nvSpPr>
        <p:spPr>
          <a:xfrm>
            <a:off x="11114" y="2326729"/>
            <a:ext cx="12192000" cy="163189"/>
          </a:xfrm>
          <a:prstGeom prst="rect">
            <a:avLst/>
          </a:prstGeom>
          <a:gradFill>
            <a:gsLst>
              <a:gs pos="0">
                <a:schemeClr val="bg1"/>
              </a:gs>
              <a:gs pos="89000">
                <a:srgbClr val="F6D835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199" y="1095353"/>
            <a:ext cx="10515600" cy="1286978"/>
          </a:xfrm>
        </p:spPr>
        <p:txBody>
          <a:bodyPr lIns="91440" anchor="ctr"/>
          <a:lstStyle>
            <a:lvl1pPr>
              <a:defRPr sz="6000" b="0">
                <a:solidFill>
                  <a:schemeClr val="tx2"/>
                </a:solidFill>
                <a:effectLst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716D2CD-00F4-A87D-1B26-F704E1B055D2}"/>
              </a:ext>
            </a:extLst>
          </p:cNvPr>
          <p:cNvSpPr/>
          <p:nvPr userDrawn="1"/>
        </p:nvSpPr>
        <p:spPr>
          <a:xfrm>
            <a:off x="0" y="2485502"/>
            <a:ext cx="12203114" cy="43771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 descr="A picture containing text, windmill, outdoor object&#10;&#10;Description automatically generated">
            <a:extLst>
              <a:ext uri="{FF2B5EF4-FFF2-40B4-BE49-F238E27FC236}">
                <a16:creationId xmlns:a16="http://schemas.microsoft.com/office/drawing/2014/main" id="{3E795713-5A9C-2B1B-041B-74A676A73A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7319" y="5438987"/>
            <a:ext cx="2595513" cy="1335140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9314" y="2648691"/>
            <a:ext cx="10515600" cy="1436081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800" b="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8F9CD5B-0004-F50C-B375-68A5637DD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757651" y="6492875"/>
            <a:ext cx="456579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1334C0-FC7E-4733-9DCC-5FC65A392B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012260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2" y="1"/>
            <a:ext cx="11880844" cy="819806"/>
          </a:xfrm>
          <a:gradFill>
            <a:gsLst>
              <a:gs pos="0">
                <a:schemeClr val="bg1">
                  <a:lumMod val="85000"/>
                  <a:alpha val="0"/>
                </a:schemeClr>
              </a:gs>
              <a:gs pos="100000">
                <a:srgbClr val="FAEA98"/>
              </a:gs>
            </a:gsLst>
            <a:lin ang="10800000" scaled="0"/>
          </a:gradFill>
        </p:spPr>
        <p:txBody>
          <a:bodyPr lIns="18288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748" y="923193"/>
            <a:ext cx="11166605" cy="5296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3296F9-801C-B4AB-C794-053580A2EE6C}"/>
              </a:ext>
            </a:extLst>
          </p:cNvPr>
          <p:cNvSpPr/>
          <p:nvPr userDrawn="1"/>
        </p:nvSpPr>
        <p:spPr>
          <a:xfrm>
            <a:off x="0" y="0"/>
            <a:ext cx="311152" cy="819807"/>
          </a:xfrm>
          <a:prstGeom prst="rect">
            <a:avLst/>
          </a:prstGeom>
          <a:solidFill>
            <a:srgbClr val="F6D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432FF64-484B-9981-AF86-4A33832AF802}"/>
              </a:ext>
            </a:extLst>
          </p:cNvPr>
          <p:cNvSpPr txBox="1">
            <a:spLocks/>
          </p:cNvSpPr>
          <p:nvPr userDrawn="1"/>
        </p:nvSpPr>
        <p:spPr>
          <a:xfrm>
            <a:off x="422031" y="6508009"/>
            <a:ext cx="11769968" cy="34999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>
                <a:solidFill>
                  <a:srgbClr val="3025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Sustainable</a:t>
            </a:r>
            <a:r>
              <a:rPr lang="en-US" sz="1000" baseline="0">
                <a:solidFill>
                  <a:srgbClr val="3025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Energy Advantage, LLC.</a:t>
            </a:r>
            <a:endParaRPr lang="en-US" sz="1000">
              <a:solidFill>
                <a:srgbClr val="3025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781A06-B33C-462F-D766-2C55754CF4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402320"/>
            <a:ext cx="480645" cy="44774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11352" y="6492875"/>
            <a:ext cx="48064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1334C0-FC7E-4733-9DCC-5FC65A392BA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42283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l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2" y="1"/>
            <a:ext cx="11880844" cy="819806"/>
          </a:xfrm>
          <a:gradFill>
            <a:gsLst>
              <a:gs pos="0">
                <a:schemeClr val="bg1">
                  <a:lumMod val="85000"/>
                  <a:alpha val="0"/>
                </a:schemeClr>
              </a:gs>
              <a:gs pos="100000">
                <a:srgbClr val="FAEA98"/>
              </a:gs>
            </a:gsLst>
            <a:lin ang="10800000" scaled="0"/>
          </a:gradFill>
        </p:spPr>
        <p:txBody>
          <a:bodyPr lIns="18288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2367" y="925494"/>
            <a:ext cx="5697052" cy="5296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3296F9-801C-B4AB-C794-053580A2EE6C}"/>
              </a:ext>
            </a:extLst>
          </p:cNvPr>
          <p:cNvSpPr/>
          <p:nvPr userDrawn="1"/>
        </p:nvSpPr>
        <p:spPr>
          <a:xfrm>
            <a:off x="0" y="0"/>
            <a:ext cx="311152" cy="819807"/>
          </a:xfrm>
          <a:prstGeom prst="rect">
            <a:avLst/>
          </a:prstGeom>
          <a:solidFill>
            <a:srgbClr val="F6D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432FF64-484B-9981-AF86-4A33832AF802}"/>
              </a:ext>
            </a:extLst>
          </p:cNvPr>
          <p:cNvSpPr txBox="1">
            <a:spLocks/>
          </p:cNvSpPr>
          <p:nvPr userDrawn="1"/>
        </p:nvSpPr>
        <p:spPr>
          <a:xfrm>
            <a:off x="422031" y="6508009"/>
            <a:ext cx="11769968" cy="34999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>
                <a:solidFill>
                  <a:srgbClr val="3025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Sustainable</a:t>
            </a:r>
            <a:r>
              <a:rPr lang="en-US" sz="1000" baseline="0">
                <a:solidFill>
                  <a:srgbClr val="3025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Energy Advantage, LLC.</a:t>
            </a:r>
            <a:endParaRPr lang="en-US" sz="1000">
              <a:solidFill>
                <a:srgbClr val="3025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781A06-B33C-462F-D766-2C55754CF4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402320"/>
            <a:ext cx="596988" cy="44774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11352" y="6492875"/>
            <a:ext cx="48064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1334C0-FC7E-4733-9DCC-5FC65A392B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B81822-E5C1-5D63-488A-514755FC8E4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307015" y="925494"/>
            <a:ext cx="5697052" cy="52966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5638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1152" y="1"/>
            <a:ext cx="11880844" cy="819806"/>
          </a:xfrm>
          <a:gradFill>
            <a:gsLst>
              <a:gs pos="0">
                <a:schemeClr val="bg1">
                  <a:lumMod val="85000"/>
                  <a:alpha val="0"/>
                </a:schemeClr>
              </a:gs>
              <a:gs pos="100000">
                <a:srgbClr val="FAEA98"/>
              </a:gs>
            </a:gsLst>
            <a:lin ang="10800000" scaled="0"/>
          </a:gradFill>
        </p:spPr>
        <p:txBody>
          <a:bodyPr lIns="18288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152" y="1555422"/>
            <a:ext cx="5697052" cy="47699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83296F9-801C-B4AB-C794-053580A2EE6C}"/>
              </a:ext>
            </a:extLst>
          </p:cNvPr>
          <p:cNvSpPr/>
          <p:nvPr userDrawn="1"/>
        </p:nvSpPr>
        <p:spPr>
          <a:xfrm>
            <a:off x="0" y="0"/>
            <a:ext cx="311152" cy="819807"/>
          </a:xfrm>
          <a:prstGeom prst="rect">
            <a:avLst/>
          </a:prstGeom>
          <a:solidFill>
            <a:srgbClr val="F6D83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D432FF64-484B-9981-AF86-4A33832AF802}"/>
              </a:ext>
            </a:extLst>
          </p:cNvPr>
          <p:cNvSpPr txBox="1">
            <a:spLocks/>
          </p:cNvSpPr>
          <p:nvPr userDrawn="1"/>
        </p:nvSpPr>
        <p:spPr>
          <a:xfrm>
            <a:off x="422031" y="6508009"/>
            <a:ext cx="11769968" cy="349993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000">
                <a:solidFill>
                  <a:srgbClr val="3025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Sustainable</a:t>
            </a:r>
            <a:r>
              <a:rPr lang="en-US" sz="1000" baseline="0">
                <a:solidFill>
                  <a:srgbClr val="3025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Energy Advantage, LLC.</a:t>
            </a:r>
            <a:endParaRPr lang="en-US" sz="1000">
              <a:solidFill>
                <a:srgbClr val="3025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781A06-B33C-462F-D766-2C55754CF4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6402320"/>
            <a:ext cx="596988" cy="447741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11352" y="6492875"/>
            <a:ext cx="480645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8B1334C0-FC7E-4733-9DCC-5FC65A392BA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9B81822-E5C1-5D63-488A-514755FC8E4C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6251574" y="1555422"/>
            <a:ext cx="5697052" cy="47699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1E26B84C-8B10-C0A3-97DF-4EA11C4AD3A6}"/>
              </a:ext>
            </a:extLst>
          </p:cNvPr>
          <p:cNvSpPr>
            <a:spLocks noGrp="1"/>
          </p:cNvSpPr>
          <p:nvPr>
            <p:ph type="body" idx="14"/>
          </p:nvPr>
        </p:nvSpPr>
        <p:spPr>
          <a:xfrm>
            <a:off x="311152" y="949014"/>
            <a:ext cx="5697052" cy="516310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392F06C-EAAB-8054-A460-D63D7B4021EA}"/>
              </a:ext>
            </a:extLst>
          </p:cNvPr>
          <p:cNvSpPr>
            <a:spLocks noGrp="1"/>
          </p:cNvSpPr>
          <p:nvPr>
            <p:ph type="body" idx="15"/>
          </p:nvPr>
        </p:nvSpPr>
        <p:spPr>
          <a:xfrm>
            <a:off x="6251574" y="949014"/>
            <a:ext cx="5697052" cy="516310"/>
          </a:xfrm>
        </p:spPr>
        <p:txBody>
          <a:bodyPr anchor="b" anchorCtr="0"/>
          <a:lstStyle>
            <a:lvl1pPr marL="0" indent="0">
              <a:buNone/>
              <a:defRPr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235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1643907" y="4652468"/>
            <a:ext cx="4243357" cy="208463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TextBox 5"/>
          <p:cNvSpPr txBox="1"/>
          <p:nvPr userDrawn="1"/>
        </p:nvSpPr>
        <p:spPr>
          <a:xfrm>
            <a:off x="3534506" y="2818380"/>
            <a:ext cx="516987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>
                <a:solidFill>
                  <a:schemeClr val="tx2"/>
                </a:solidFill>
                <a:latin typeface="+mn-lt"/>
              </a:rPr>
              <a:t>Sustainable Energy Advantage, LLC</a:t>
            </a:r>
          </a:p>
          <a:p>
            <a:pPr algn="ctr"/>
            <a:r>
              <a:rPr lang="en-US" sz="1400">
                <a:solidFill>
                  <a:schemeClr val="tx2"/>
                </a:solidFill>
                <a:latin typeface="+mn-lt"/>
              </a:rPr>
              <a:t>161 Worcester Road, Suite 503</a:t>
            </a:r>
          </a:p>
          <a:p>
            <a:pPr algn="ctr"/>
            <a:r>
              <a:rPr lang="en-US" sz="1400">
                <a:solidFill>
                  <a:schemeClr val="tx2"/>
                </a:solidFill>
                <a:latin typeface="+mn-lt"/>
              </a:rPr>
              <a:t>Framingham, MA 01701</a:t>
            </a:r>
          </a:p>
          <a:p>
            <a:pPr algn="ctr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hlinkClick r:id="rId2"/>
              </a:rPr>
              <a:t>http://www.seadvantage.com</a:t>
            </a:r>
            <a:r>
              <a:rPr lang="en-US" sz="14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rPr>
              <a:t> </a:t>
            </a:r>
            <a:endParaRPr lang="en-US" sz="1400">
              <a:solidFill>
                <a:schemeClr val="tx1">
                  <a:lumMod val="65000"/>
                  <a:lumOff val="35000"/>
                </a:schemeClr>
              </a:solidFill>
              <a:latin typeface="+mn-lt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1085465" y="4084030"/>
            <a:ext cx="9974178" cy="487965"/>
          </a:xfrm>
        </p:spPr>
        <p:txBody>
          <a:bodyPr lIns="91440">
            <a:noAutofit/>
          </a:bodyPr>
          <a:lstStyle>
            <a:lvl1pPr algn="ctr">
              <a:defRPr sz="2000">
                <a:solidFill>
                  <a:schemeClr val="tx2"/>
                </a:solidFill>
              </a:defRPr>
            </a:lvl1pPr>
          </a:lstStyle>
          <a:p>
            <a:r>
              <a:rPr lang="en-US"/>
              <a:t>Contacts: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830" y="-251979"/>
            <a:ext cx="3306715" cy="330671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46508A95-A1C2-9147-557E-9021C749318D}"/>
              </a:ext>
            </a:extLst>
          </p:cNvPr>
          <p:cNvSpPr/>
          <p:nvPr userDrawn="1"/>
        </p:nvSpPr>
        <p:spPr>
          <a:xfrm flipH="1">
            <a:off x="8565" y="3860682"/>
            <a:ext cx="12183435" cy="142875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/>
              </a:gs>
              <a:gs pos="54000">
                <a:srgbClr val="F6D835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17F33D1-F81D-4A4B-6CF3-04DBD8A198CB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304737" y="4652468"/>
            <a:ext cx="4243357" cy="208463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Font typeface="Arial" panose="020B0604020202020204" pitchFamily="34" charset="0"/>
              <a:buNone/>
              <a:defRPr sz="2000">
                <a:solidFill>
                  <a:schemeClr val="tx2"/>
                </a:solidFill>
                <a:latin typeface="+mn-lt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794619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" y="0"/>
            <a:ext cx="12191997" cy="822960"/>
          </a:xfrm>
          <a:prstGeom prst="rect">
            <a:avLst/>
          </a:prstGeom>
        </p:spPr>
        <p:txBody>
          <a:bodyPr vert="horz" lIns="45720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6990" y="1099175"/>
            <a:ext cx="11114364" cy="512064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70147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>
              <a:lumMod val="65000"/>
              <a:lumOff val="35000"/>
            </a:schemeClr>
          </a:solidFill>
          <a:latin typeface="Century Gothic" panose="020B0502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en-US" sz="2800" kern="1200" dirty="0" smtClean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◦"/>
        <a:defRPr lang="en-US" sz="2400" kern="1200" dirty="0" smtClean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lang="en-US" sz="2000" kern="1200" dirty="0" smtClean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‐"/>
        <a:defRPr lang="en-US" sz="1800" kern="1200" dirty="0" smtClean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pyuen@seadvantage.com" TargetMode="External"/><Relationship Id="rId2" Type="http://schemas.openxmlformats.org/officeDocument/2006/relationships/hyperlink" Target="mailto:bgrace@seadvantage.com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53B5C-431E-491C-2D01-C0BDB853D61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1182" y="4547055"/>
            <a:ext cx="10592179" cy="1482554"/>
          </a:xfrm>
        </p:spPr>
        <p:txBody>
          <a:bodyPr anchor="t">
            <a:noAutofit/>
          </a:bodyPr>
          <a:lstStyle/>
          <a:p>
            <a:r>
              <a:rPr lang="en-US" sz="4700" b="1" dirty="0"/>
              <a:t>Simulator of Northeast Offshore Wind Buildout and LCOE (</a:t>
            </a:r>
            <a:r>
              <a:rPr lang="en-US" sz="4700" b="1" dirty="0" err="1"/>
              <a:t>SNOWBaL</a:t>
            </a:r>
            <a:r>
              <a:rPr lang="en-US" sz="4700" b="1" dirty="0"/>
              <a:t>) </a:t>
            </a:r>
            <a:endParaRPr lang="en-US" sz="47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FA74EA-2523-E537-7603-75FE9C4FD2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1182" y="5939067"/>
            <a:ext cx="10797254" cy="1112630"/>
          </a:xfrm>
        </p:spPr>
        <p:txBody>
          <a:bodyPr>
            <a:normAutofit/>
          </a:bodyPr>
          <a:lstStyle/>
          <a:p>
            <a:r>
              <a:rPr lang="en-US" sz="2400" dirty="0"/>
              <a:t>Use Case: Evaluating the Value Proposition of a New Point of Interconnection (Demo)</a:t>
            </a:r>
          </a:p>
        </p:txBody>
      </p:sp>
    </p:spTree>
    <p:extLst>
      <p:ext uri="{BB962C8B-B14F-4D97-AF65-F5344CB8AC3E}">
        <p14:creationId xmlns:p14="http://schemas.microsoft.com/office/powerpoint/2010/main" val="2505355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9DF37DE-0FF8-37C7-291D-7E9A85FE1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/>
              <a:t>Use Case (Demo): </a:t>
            </a:r>
            <a:br>
              <a:rPr lang="en-US" sz="2800" b="1" dirty="0"/>
            </a:br>
            <a:r>
              <a:rPr lang="en-US" sz="2800" b="1" dirty="0"/>
              <a:t>Evaluating the Value Proposition of a New Point of Interconnection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FD99EE4F-861D-E088-B508-FA98D8A642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5" y="819808"/>
            <a:ext cx="6048632" cy="6038192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000" b="1" dirty="0">
                <a:solidFill>
                  <a:schemeClr val="accent5"/>
                </a:solidFill>
              </a:rPr>
              <a:t>Evaluating the value proposition for a new plug-in point for interconnecting Gulf of Maine lease areas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000" b="1" dirty="0"/>
              <a:t>Approach: </a:t>
            </a:r>
            <a:r>
              <a:rPr lang="en-US" sz="2000" dirty="0"/>
              <a:t>Compare programmatic cost to NE states (CT/MA/RI) for procuring combined 6 GW offshore wind from Gulf of Maine in 2030-2034 under 2 scenarios:</a:t>
            </a:r>
          </a:p>
          <a:p>
            <a:pPr marL="857250" lvl="1" indent="-40005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Font typeface="+mj-lt"/>
              <a:buAutoNum type="romanLcPeriod"/>
            </a:pPr>
            <a:r>
              <a:rPr lang="en-US" sz="1800" b="1" dirty="0"/>
              <a:t>Business-As-Usual:</a:t>
            </a:r>
            <a:r>
              <a:rPr lang="en-US" sz="1800" dirty="0"/>
              <a:t> Projects are interconnected to available POIs; full T&amp;I costs, including illustrative system upgrade costs, are borne by developers and recovered through bundled PPAs</a:t>
            </a:r>
          </a:p>
          <a:p>
            <a:pPr marL="857250" lvl="1" indent="-400050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Font typeface="+mj-lt"/>
              <a:buAutoNum type="romanLcPeriod"/>
            </a:pPr>
            <a:r>
              <a:rPr lang="en-US" sz="1800" b="1" dirty="0"/>
              <a:t>New Socialized POI:</a:t>
            </a:r>
            <a:r>
              <a:rPr lang="en-US" sz="1800" dirty="0"/>
              <a:t> Projects are interconnected to a single new POI; costs of new substation and system upgrades are allocated to customers under FERC-approved agreement and not borne by developers (i.e., NJ SAA model) 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000" b="1" dirty="0"/>
              <a:t>Key metrics: 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Weighted average bundled PPA contract price ($/MWh)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Weighted average REC premium ($/MWh)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Gross REC payment (2030 $ NPV)</a:t>
            </a:r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2100" b="1" dirty="0"/>
              <a:t>Other variables: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Procurement trajectory</a:t>
            </a:r>
          </a:p>
          <a:p>
            <a:pPr lvl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sz="1800" dirty="0"/>
              <a:t>POI system upgrade cost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47A51C-B955-6B2C-9B27-1063021F6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34C0-FC7E-4733-9DCC-5FC65A392BA2}" type="slidenum">
              <a:rPr lang="en-US" smtClean="0"/>
              <a:pPr/>
              <a:t>2</a:t>
            </a:fld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3B7F4A1-341C-ECAF-04CC-FA4F2108AC7B}"/>
              </a:ext>
            </a:extLst>
          </p:cNvPr>
          <p:cNvGrpSpPr/>
          <p:nvPr/>
        </p:nvGrpSpPr>
        <p:grpSpPr>
          <a:xfrm>
            <a:off x="6133049" y="1133357"/>
            <a:ext cx="5898694" cy="5219670"/>
            <a:chOff x="6133049" y="1069983"/>
            <a:chExt cx="5898694" cy="521967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3671C0E-7B90-6DE8-918C-3F92A3A6E59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9678" r="19356"/>
            <a:stretch/>
          </p:blipFill>
          <p:spPr>
            <a:xfrm>
              <a:off x="6133049" y="1069983"/>
              <a:ext cx="5898694" cy="521967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sp>
          <p:nvSpPr>
            <p:cNvPr id="9" name="Speech Bubble: Rectangle 8">
              <a:extLst>
                <a:ext uri="{FF2B5EF4-FFF2-40B4-BE49-F238E27FC236}">
                  <a16:creationId xmlns:a16="http://schemas.microsoft.com/office/drawing/2014/main" id="{FA7F7AAA-1ABF-063C-DC67-8568D1B49B39}"/>
                </a:ext>
              </a:extLst>
            </p:cNvPr>
            <p:cNvSpPr/>
            <p:nvPr/>
          </p:nvSpPr>
          <p:spPr>
            <a:xfrm>
              <a:off x="7336222" y="3370576"/>
              <a:ext cx="733426" cy="247650"/>
            </a:xfrm>
            <a:prstGeom prst="wedgeRectCallout">
              <a:avLst>
                <a:gd name="adj1" fmla="val -5249"/>
                <a:gd name="adj2" fmla="val 112500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00"/>
                <a:t>Seabrook</a:t>
              </a:r>
            </a:p>
          </p:txBody>
        </p:sp>
        <p:sp>
          <p:nvSpPr>
            <p:cNvPr id="10" name="Isosceles Triangle 9">
              <a:extLst>
                <a:ext uri="{FF2B5EF4-FFF2-40B4-BE49-F238E27FC236}">
                  <a16:creationId xmlns:a16="http://schemas.microsoft.com/office/drawing/2014/main" id="{BCD4F1A8-B09D-261C-8467-37FF25AE1573}"/>
                </a:ext>
              </a:extLst>
            </p:cNvPr>
            <p:cNvSpPr/>
            <p:nvPr/>
          </p:nvSpPr>
          <p:spPr>
            <a:xfrm>
              <a:off x="7673626" y="3815945"/>
              <a:ext cx="109728" cy="109728"/>
            </a:xfrm>
            <a:prstGeom prst="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Speech Bubble: Rectangle 10">
              <a:extLst>
                <a:ext uri="{FF2B5EF4-FFF2-40B4-BE49-F238E27FC236}">
                  <a16:creationId xmlns:a16="http://schemas.microsoft.com/office/drawing/2014/main" id="{953BD0EB-5A78-6736-7E8A-C6D2593A52C4}"/>
                </a:ext>
              </a:extLst>
            </p:cNvPr>
            <p:cNvSpPr/>
            <p:nvPr/>
          </p:nvSpPr>
          <p:spPr>
            <a:xfrm>
              <a:off x="6692459" y="3750993"/>
              <a:ext cx="733426" cy="247650"/>
            </a:xfrm>
            <a:prstGeom prst="wedgeRectCallout">
              <a:avLst>
                <a:gd name="adj1" fmla="val 41504"/>
                <a:gd name="adj2" fmla="val 89423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00"/>
                <a:t>Ward Hill</a:t>
              </a:r>
            </a:p>
          </p:txBody>
        </p:sp>
        <p:sp>
          <p:nvSpPr>
            <p:cNvPr id="12" name="Isosceles Triangle 11">
              <a:extLst>
                <a:ext uri="{FF2B5EF4-FFF2-40B4-BE49-F238E27FC236}">
                  <a16:creationId xmlns:a16="http://schemas.microsoft.com/office/drawing/2014/main" id="{B3D78A58-1E7C-B067-97CB-8C65457D7F6C}"/>
                </a:ext>
              </a:extLst>
            </p:cNvPr>
            <p:cNvSpPr/>
            <p:nvPr/>
          </p:nvSpPr>
          <p:spPr>
            <a:xfrm>
              <a:off x="7401810" y="4044485"/>
              <a:ext cx="109728" cy="109728"/>
            </a:xfrm>
            <a:prstGeom prst="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Speech Bubble: Rectangle 12">
              <a:extLst>
                <a:ext uri="{FF2B5EF4-FFF2-40B4-BE49-F238E27FC236}">
                  <a16:creationId xmlns:a16="http://schemas.microsoft.com/office/drawing/2014/main" id="{863FD4FF-4E22-61A6-38F8-B3B4D3E69F21}"/>
                </a:ext>
              </a:extLst>
            </p:cNvPr>
            <p:cNvSpPr/>
            <p:nvPr/>
          </p:nvSpPr>
          <p:spPr>
            <a:xfrm>
              <a:off x="6617214" y="4306866"/>
              <a:ext cx="733426" cy="247650"/>
            </a:xfrm>
            <a:prstGeom prst="wedgeRectCallout">
              <a:avLst>
                <a:gd name="adj1" fmla="val 64795"/>
                <a:gd name="adj2" fmla="val 52906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00"/>
                <a:t>Mystic</a:t>
              </a:r>
            </a:p>
          </p:txBody>
        </p:sp>
        <p:sp>
          <p:nvSpPr>
            <p:cNvPr id="14" name="Isosceles Triangle 13">
              <a:extLst>
                <a:ext uri="{FF2B5EF4-FFF2-40B4-BE49-F238E27FC236}">
                  <a16:creationId xmlns:a16="http://schemas.microsoft.com/office/drawing/2014/main" id="{EBFF05A6-4A38-EC76-04C9-F10A57801C5E}"/>
                </a:ext>
              </a:extLst>
            </p:cNvPr>
            <p:cNvSpPr/>
            <p:nvPr/>
          </p:nvSpPr>
          <p:spPr>
            <a:xfrm>
              <a:off x="7452172" y="4540070"/>
              <a:ext cx="109728" cy="109728"/>
            </a:xfrm>
            <a:prstGeom prst="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Speech Bubble: Rectangle 14">
              <a:extLst>
                <a:ext uri="{FF2B5EF4-FFF2-40B4-BE49-F238E27FC236}">
                  <a16:creationId xmlns:a16="http://schemas.microsoft.com/office/drawing/2014/main" id="{1B547B35-71F1-C774-619D-2E7A9F213CB3}"/>
                </a:ext>
              </a:extLst>
            </p:cNvPr>
            <p:cNvSpPr/>
            <p:nvPr/>
          </p:nvSpPr>
          <p:spPr>
            <a:xfrm>
              <a:off x="6689647" y="4768233"/>
              <a:ext cx="733426" cy="247650"/>
            </a:xfrm>
            <a:prstGeom prst="wedgeRectCallout">
              <a:avLst>
                <a:gd name="adj1" fmla="val 66850"/>
                <a:gd name="adj2" fmla="val -66789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00"/>
                <a:t>K Street</a:t>
              </a:r>
            </a:p>
          </p:txBody>
        </p:sp>
        <p:sp>
          <p:nvSpPr>
            <p:cNvPr id="16" name="Isosceles Triangle 15">
              <a:extLst>
                <a:ext uri="{FF2B5EF4-FFF2-40B4-BE49-F238E27FC236}">
                  <a16:creationId xmlns:a16="http://schemas.microsoft.com/office/drawing/2014/main" id="{991B2EE3-2A3B-2B11-8F34-5FA78BC5B945}"/>
                </a:ext>
              </a:extLst>
            </p:cNvPr>
            <p:cNvSpPr/>
            <p:nvPr/>
          </p:nvSpPr>
          <p:spPr>
            <a:xfrm>
              <a:off x="7477937" y="4602629"/>
              <a:ext cx="109728" cy="109728"/>
            </a:xfrm>
            <a:prstGeom prst="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Speech Bubble: Rectangle 16">
              <a:extLst>
                <a:ext uri="{FF2B5EF4-FFF2-40B4-BE49-F238E27FC236}">
                  <a16:creationId xmlns:a16="http://schemas.microsoft.com/office/drawing/2014/main" id="{2C884580-2E04-37A1-CA7F-2B026842CC74}"/>
                </a:ext>
              </a:extLst>
            </p:cNvPr>
            <p:cNvSpPr/>
            <p:nvPr/>
          </p:nvSpPr>
          <p:spPr>
            <a:xfrm>
              <a:off x="7206798" y="5358122"/>
              <a:ext cx="733426" cy="247650"/>
            </a:xfrm>
            <a:prstGeom prst="wedgeRectCallout">
              <a:avLst>
                <a:gd name="adj1" fmla="val 49724"/>
                <a:gd name="adj2" fmla="val -83019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00"/>
                <a:t>Pilgrim</a:t>
              </a:r>
            </a:p>
          </p:txBody>
        </p:sp>
        <p:sp>
          <p:nvSpPr>
            <p:cNvPr id="18" name="Isosceles Triangle 17">
              <a:extLst>
                <a:ext uri="{FF2B5EF4-FFF2-40B4-BE49-F238E27FC236}">
                  <a16:creationId xmlns:a16="http://schemas.microsoft.com/office/drawing/2014/main" id="{85370EEF-B57A-B6EF-CDBB-14ED0123710F}"/>
                </a:ext>
              </a:extLst>
            </p:cNvPr>
            <p:cNvSpPr/>
            <p:nvPr/>
          </p:nvSpPr>
          <p:spPr>
            <a:xfrm>
              <a:off x="7968973" y="5188489"/>
              <a:ext cx="109728" cy="109728"/>
            </a:xfrm>
            <a:prstGeom prst="triangle">
              <a:avLst/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18983FF0-A4FA-F23F-71D6-5EEA4711392A}"/>
                </a:ext>
              </a:extLst>
            </p:cNvPr>
            <p:cNvSpPr/>
            <p:nvPr/>
          </p:nvSpPr>
          <p:spPr>
            <a:xfrm>
              <a:off x="7475255" y="4373325"/>
              <a:ext cx="109728" cy="109728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Speech Bubble: Rectangle 20">
              <a:extLst>
                <a:ext uri="{FF2B5EF4-FFF2-40B4-BE49-F238E27FC236}">
                  <a16:creationId xmlns:a16="http://schemas.microsoft.com/office/drawing/2014/main" id="{F4B543C7-246B-7BB8-6166-9CC447A5DB8A}"/>
                </a:ext>
              </a:extLst>
            </p:cNvPr>
            <p:cNvSpPr/>
            <p:nvPr/>
          </p:nvSpPr>
          <p:spPr>
            <a:xfrm>
              <a:off x="7616273" y="4033126"/>
              <a:ext cx="419927" cy="322094"/>
            </a:xfrm>
            <a:prstGeom prst="wedgeRectCallout">
              <a:avLst>
                <a:gd name="adj1" fmla="val -65164"/>
                <a:gd name="adj2" fmla="val 60696"/>
              </a:avLst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80000"/>
                </a:lnSpc>
              </a:pPr>
              <a:r>
                <a:rPr lang="en-US" sz="1300"/>
                <a:t>New POI</a:t>
              </a:r>
            </a:p>
          </p:txBody>
        </p:sp>
        <p:sp>
          <p:nvSpPr>
            <p:cNvPr id="22" name="Right Bracket 21">
              <a:extLst>
                <a:ext uri="{FF2B5EF4-FFF2-40B4-BE49-F238E27FC236}">
                  <a16:creationId xmlns:a16="http://schemas.microsoft.com/office/drawing/2014/main" id="{7CC33951-6900-CE04-D1BD-F45BC35CA330}"/>
                </a:ext>
              </a:extLst>
            </p:cNvPr>
            <p:cNvSpPr/>
            <p:nvPr/>
          </p:nvSpPr>
          <p:spPr>
            <a:xfrm>
              <a:off x="9680958" y="4525909"/>
              <a:ext cx="46760" cy="973759"/>
            </a:xfrm>
            <a:prstGeom prst="rightBracket">
              <a:avLst>
                <a:gd name="adj" fmla="val 65833"/>
              </a:avLst>
            </a:prstGeom>
            <a:ln w="28575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sz="1300"/>
            </a:p>
          </p:txBody>
        </p:sp>
        <p:sp>
          <p:nvSpPr>
            <p:cNvPr id="23" name="Speech Bubble: Rectangle 22">
              <a:extLst>
                <a:ext uri="{FF2B5EF4-FFF2-40B4-BE49-F238E27FC236}">
                  <a16:creationId xmlns:a16="http://schemas.microsoft.com/office/drawing/2014/main" id="{8D91D491-DD3B-2BA2-3697-577CA989D951}"/>
                </a:ext>
              </a:extLst>
            </p:cNvPr>
            <p:cNvSpPr/>
            <p:nvPr/>
          </p:nvSpPr>
          <p:spPr>
            <a:xfrm>
              <a:off x="9999623" y="4297309"/>
              <a:ext cx="1703511" cy="1343000"/>
            </a:xfrm>
            <a:prstGeom prst="wedgeRectCallout">
              <a:avLst>
                <a:gd name="adj1" fmla="val -60703"/>
                <a:gd name="adj2" fmla="val -8029"/>
              </a:avLst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1300"/>
                <a:t>3 Hypothetical Gulf of Maine lease areas based on BOEM RFI company nominations </a:t>
              </a:r>
            </a:p>
            <a:p>
              <a:pPr algn="ctr"/>
              <a:r>
                <a:rPr lang="en-US" sz="1300"/>
                <a:t>~1,700 km2; ~8,000 MW @ 16-MW turbine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62B3574-0649-375C-ECA2-4A2265876754}"/>
                </a:ext>
              </a:extLst>
            </p:cNvPr>
            <p:cNvSpPr txBox="1"/>
            <p:nvPr/>
          </p:nvSpPr>
          <p:spPr>
            <a:xfrm>
              <a:off x="8930816" y="4534962"/>
              <a:ext cx="269626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2A321BB0-27C6-3244-2D7B-3DBCC998A14A}"/>
                </a:ext>
              </a:extLst>
            </p:cNvPr>
            <p:cNvSpPr txBox="1"/>
            <p:nvPr/>
          </p:nvSpPr>
          <p:spPr>
            <a:xfrm>
              <a:off x="9139188" y="4884700"/>
              <a:ext cx="269626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E5014C5-5AC5-DF9D-9898-0908326A38BD}"/>
                </a:ext>
              </a:extLst>
            </p:cNvPr>
            <p:cNvSpPr txBox="1"/>
            <p:nvPr/>
          </p:nvSpPr>
          <p:spPr>
            <a:xfrm>
              <a:off x="9274001" y="5177088"/>
              <a:ext cx="269626" cy="2923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300" b="1">
                  <a:solidFill>
                    <a:schemeClr val="bg1"/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84270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0012C-F055-7B72-1A68-70E8C0489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/>
              <a:t>Use Case (Demo)</a:t>
            </a:r>
            <a:br>
              <a:rPr lang="en-US" sz="2700" dirty="0"/>
            </a:br>
            <a:r>
              <a:rPr lang="en-US" dirty="0"/>
              <a:t>Business-As-Usual Case Set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10884-E893-7C0F-2E5B-DBCC1FF8B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23" y="914401"/>
            <a:ext cx="11445551" cy="557847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accent5"/>
                </a:solidFill>
              </a:rPr>
              <a:t>Assumes projects are interconnected to available POIs; full T&amp;I costs, including </a:t>
            </a:r>
            <a:r>
              <a:rPr lang="en-US" sz="2000" b="1" i="1" dirty="0">
                <a:solidFill>
                  <a:schemeClr val="accent5"/>
                </a:solidFill>
              </a:rPr>
              <a:t>illustrative</a:t>
            </a:r>
            <a:r>
              <a:rPr lang="en-US" sz="2000" dirty="0">
                <a:solidFill>
                  <a:schemeClr val="accent5"/>
                </a:solidFill>
              </a:rPr>
              <a:t> system upgrade costs, are borne by developers and recovered through bundled PPAs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60023-BAF2-187B-6039-E4A903744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34C0-FC7E-4733-9DCC-5FC65A392BA2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6FCE5BC-6B3C-3DB4-55DD-6AB9250A10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452" y="1718649"/>
            <a:ext cx="10345092" cy="453883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4553676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0012C-F055-7B72-1A68-70E8C0489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/>
              <a:t>Use Case (Demo)</a:t>
            </a:r>
            <a:br>
              <a:rPr lang="en-US" sz="2700" dirty="0"/>
            </a:br>
            <a:r>
              <a:rPr lang="en-US" dirty="0"/>
              <a:t>Business-As-Usual Case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60023-BAF2-187B-6039-E4A903744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34C0-FC7E-4733-9DCC-5FC65A392BA2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3660676A-E413-112D-10D2-3EC8ECADD78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652" y="1213165"/>
            <a:ext cx="12010695" cy="493206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37512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0012C-F055-7B72-1A68-70E8C0489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/>
              <a:t>Use Case (Demo) Results</a:t>
            </a:r>
            <a:br>
              <a:rPr lang="en-US" sz="2700" dirty="0"/>
            </a:br>
            <a:r>
              <a:rPr lang="en-US" dirty="0"/>
              <a:t>Business-As-Usual Case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10884-E893-7C0F-2E5B-DBCC1FF8B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1073" y="860081"/>
            <a:ext cx="9149849" cy="55965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u="sng"/>
              <a:t>Map Results Showing Deployment Buildout and Chosen POIs for Awarded 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60023-BAF2-187B-6039-E4A903744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34C0-FC7E-4733-9DCC-5FC65A392BA2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262D4B-F411-1D36-E93A-BB72EDFD34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1073" y="1264767"/>
            <a:ext cx="9149849" cy="5278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4137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D01272-DAF3-2322-17CB-25F18C4C9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3452" y="1721559"/>
            <a:ext cx="10345092" cy="45359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50012C-F055-7B72-1A68-70E8C0489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/>
              <a:t>Use Case (Demo)</a:t>
            </a:r>
            <a:br>
              <a:rPr lang="en-US" sz="2700" dirty="0"/>
            </a:br>
            <a:r>
              <a:rPr lang="en-US" dirty="0"/>
              <a:t>New Socialized POI Case Set Up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10884-E893-7C0F-2E5B-DBCC1FF8B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23" y="914401"/>
            <a:ext cx="11445551" cy="557847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accent5"/>
                </a:solidFill>
              </a:rPr>
              <a:t>Assumes projects are interconnected to available POIs; full T&amp;I costs, including </a:t>
            </a:r>
            <a:r>
              <a:rPr lang="en-US" sz="2000" b="1" i="1" dirty="0">
                <a:solidFill>
                  <a:schemeClr val="accent5"/>
                </a:solidFill>
              </a:rPr>
              <a:t>illustrative</a:t>
            </a:r>
            <a:r>
              <a:rPr lang="en-US" sz="2000" dirty="0">
                <a:solidFill>
                  <a:schemeClr val="accent5"/>
                </a:solidFill>
              </a:rPr>
              <a:t> system upgrade costs, are borne by developers and recovered through bundled PPAs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60023-BAF2-187B-6039-E4A903744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34C0-FC7E-4733-9DCC-5FC65A392BA2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65A1D449-8CD6-A5A7-1797-7D52E95EB445}"/>
              </a:ext>
            </a:extLst>
          </p:cNvPr>
          <p:cNvSpPr/>
          <p:nvPr/>
        </p:nvSpPr>
        <p:spPr>
          <a:xfrm>
            <a:off x="1095469" y="3938258"/>
            <a:ext cx="2779414" cy="21728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850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939C7A1-EEC7-A5B8-190C-0B8B71F585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059" y="1792879"/>
            <a:ext cx="11511882" cy="469999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50012C-F055-7B72-1A68-70E8C0489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/>
              <a:t>Use Case (Demo) Results</a:t>
            </a:r>
            <a:br>
              <a:rPr lang="en-US" sz="2700" dirty="0"/>
            </a:br>
            <a:r>
              <a:rPr lang="en-US" dirty="0"/>
              <a:t>New Socialized POI Case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10884-E893-7C0F-2E5B-DBCC1FF8B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223" y="998375"/>
            <a:ext cx="11445551" cy="5494499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000" dirty="0">
                <a:solidFill>
                  <a:schemeClr val="accent5"/>
                </a:solidFill>
              </a:rPr>
              <a:t>Assumes projects are interconnected to available POIs; full T&amp;I costs, including </a:t>
            </a:r>
            <a:r>
              <a:rPr lang="en-US" sz="2000" b="1" i="1" dirty="0">
                <a:solidFill>
                  <a:schemeClr val="accent5"/>
                </a:solidFill>
              </a:rPr>
              <a:t>illustrative</a:t>
            </a:r>
            <a:r>
              <a:rPr lang="en-US" sz="2000" dirty="0">
                <a:solidFill>
                  <a:schemeClr val="accent5"/>
                </a:solidFill>
              </a:rPr>
              <a:t> system upgrade costs, are borne by developers and recovered through bundled PPAs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60023-BAF2-187B-6039-E4A903744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34C0-FC7E-4733-9DCC-5FC65A392BA2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58BC96CA-CD98-0198-A134-082F917D8212}"/>
              </a:ext>
            </a:extLst>
          </p:cNvPr>
          <p:cNvSpPr/>
          <p:nvPr/>
        </p:nvSpPr>
        <p:spPr>
          <a:xfrm>
            <a:off x="6654297" y="3173240"/>
            <a:ext cx="977774" cy="217284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CE0D598-3AB3-202C-4FF4-914AB4B5BBDD}"/>
              </a:ext>
            </a:extLst>
          </p:cNvPr>
          <p:cNvSpPr/>
          <p:nvPr/>
        </p:nvSpPr>
        <p:spPr>
          <a:xfrm>
            <a:off x="11036175" y="2399168"/>
            <a:ext cx="815764" cy="64279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60778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CFA867D-651E-063D-A2D2-CFF82C45E56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35" t="8843" r="19680" b="5651"/>
          <a:stretch/>
        </p:blipFill>
        <p:spPr>
          <a:xfrm>
            <a:off x="1521073" y="1261299"/>
            <a:ext cx="9149849" cy="527831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B50012C-F055-7B72-1A68-70E8C04899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2700" dirty="0"/>
              <a:t>Use Case (Demo) Results</a:t>
            </a:r>
            <a:br>
              <a:rPr lang="en-US" sz="2700" dirty="0"/>
            </a:br>
            <a:r>
              <a:rPr lang="en-US" dirty="0"/>
              <a:t>New Socialized POI Results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10884-E893-7C0F-2E5B-DBCC1FF8B9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1073" y="860081"/>
            <a:ext cx="9149849" cy="559658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2000" b="1" u="sng"/>
              <a:t>Map Results Showing Deployment Buildout and Chosen POIs for Awarded 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60023-BAF2-187B-6039-E4A903744F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34C0-FC7E-4733-9DCC-5FC65A392BA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75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D7ED576-F783-4315-9B99-E3D2952A0F7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3974321" y="4556312"/>
            <a:ext cx="4243357" cy="2133738"/>
          </a:xfrm>
        </p:spPr>
        <p:txBody>
          <a:bodyPr>
            <a:noAutofit/>
          </a:bodyPr>
          <a:lstStyle/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/>
              <a:t>Bob Grace</a:t>
            </a:r>
          </a:p>
          <a:p>
            <a:pPr marL="285750" indent="-285750" algn="ctr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"/>
            </a:pPr>
            <a:r>
              <a:rPr lang="en-US" sz="1500">
                <a:ea typeface="Arial Unicode MS" panose="020B0604020202020204" pitchFamily="34" charset="-128"/>
                <a:cs typeface="Arial Unicode MS" panose="020B0604020202020204" pitchFamily="34" charset="-128"/>
              </a:rPr>
              <a:t>508-665-5855</a:t>
            </a:r>
          </a:p>
          <a:p>
            <a:pPr marL="285750" indent="-285750" algn="ctr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"/>
            </a:pPr>
            <a:r>
              <a:rPr lang="en-US" sz="1500" u="sng">
                <a:ea typeface="Arial Unicode MS" panose="020B0604020202020204" pitchFamily="34" charset="-128"/>
                <a:cs typeface="Arial Unicode MS" panose="020B0604020202020204" pitchFamily="34" charset="-128"/>
                <a:hlinkClick r:id="rId2"/>
              </a:rPr>
              <a:t>bgrace@seadvantage.com</a:t>
            </a:r>
            <a:endParaRPr lang="en-US" sz="1500" u="sng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500" u="sng"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Clr>
                <a:srgbClr val="30254B"/>
              </a:buClr>
              <a:buNone/>
            </a:pPr>
            <a:endParaRPr lang="en-US" sz="600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1600" b="1"/>
              <a:t>Po-Yu Yuen</a:t>
            </a:r>
          </a:p>
          <a:p>
            <a:pPr marL="285750" indent="-285750" algn="ctr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"/>
            </a:pPr>
            <a:r>
              <a:rPr lang="en-US" sz="1500">
                <a:ea typeface="Arial Unicode MS" panose="020B0604020202020204" pitchFamily="34" charset="-128"/>
                <a:cs typeface="Arial Unicode MS" panose="020B0604020202020204" pitchFamily="34" charset="-128"/>
              </a:rPr>
              <a:t>508-665-5861</a:t>
            </a:r>
          </a:p>
          <a:p>
            <a:pPr marL="285750" indent="-285750" algn="ctr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"/>
            </a:pPr>
            <a:r>
              <a:rPr lang="en-US" sz="1500" u="sng">
                <a:ea typeface="Arial Unicode MS" panose="020B0604020202020204" pitchFamily="34" charset="-128"/>
                <a:cs typeface="Arial Unicode MS" panose="020B0604020202020204" pitchFamily="34" charset="-128"/>
                <a:hlinkClick r:id="rId3"/>
              </a:rPr>
              <a:t>pyuen@seadvantage.com</a:t>
            </a:r>
            <a:endParaRPr lang="en-US" sz="1500" u="sng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285750" indent="-285750" algn="ctr">
              <a:lnSpc>
                <a:spcPct val="100000"/>
              </a:lnSpc>
              <a:spcAft>
                <a:spcPts val="0"/>
              </a:spcAft>
              <a:buFont typeface="Wingdings" panose="05000000000000000000" pitchFamily="2" charset="2"/>
              <a:buChar char=""/>
            </a:pPr>
            <a:endParaRPr lang="en-US" sz="1500" u="sng"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 algn="ctr">
              <a:lnSpc>
                <a:spcPct val="100000"/>
              </a:lnSpc>
              <a:spcAft>
                <a:spcPts val="0"/>
              </a:spcAft>
              <a:buNone/>
            </a:pPr>
            <a:r>
              <a:rPr lang="en-US" sz="600" b="1"/>
              <a:t> </a:t>
            </a:r>
          </a:p>
          <a:p>
            <a:pPr marL="0" indent="0">
              <a:lnSpc>
                <a:spcPct val="100000"/>
              </a:lnSpc>
              <a:spcAft>
                <a:spcPts val="0"/>
              </a:spcAft>
              <a:buNone/>
            </a:pPr>
            <a:endParaRPr lang="en-US" sz="1500" u="sng">
              <a:ea typeface="Arial Unicode MS" panose="020B0604020202020204" pitchFamily="34" charset="-128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506B1C-6E9C-4053-A2E1-B47A387954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5465" y="4068347"/>
            <a:ext cx="9974178" cy="487965"/>
          </a:xfrm>
        </p:spPr>
        <p:txBody>
          <a:bodyPr/>
          <a:lstStyle/>
          <a:p>
            <a:pPr algn="ctr"/>
            <a:r>
              <a:rPr lang="en-US" b="1"/>
              <a:t>Contacts:</a:t>
            </a:r>
          </a:p>
        </p:txBody>
      </p:sp>
    </p:spTree>
    <p:extLst>
      <p:ext uri="{BB962C8B-B14F-4D97-AF65-F5344CB8AC3E}">
        <p14:creationId xmlns:p14="http://schemas.microsoft.com/office/powerpoint/2010/main" val="2870888640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2">
      <a:dk1>
        <a:sysClr val="windowText" lastClr="000000"/>
      </a:dk1>
      <a:lt1>
        <a:srgbClr val="FFFFFF"/>
      </a:lt1>
      <a:dk2>
        <a:srgbClr val="1D153E"/>
      </a:dk2>
      <a:lt2>
        <a:srgbClr val="F6D835"/>
      </a:lt2>
      <a:accent1>
        <a:srgbClr val="1D153E"/>
      </a:accent1>
      <a:accent2>
        <a:srgbClr val="F6D835"/>
      </a:accent2>
      <a:accent3>
        <a:srgbClr val="4A841E"/>
      </a:accent3>
      <a:accent4>
        <a:srgbClr val="7F7F7F"/>
      </a:accent4>
      <a:accent5>
        <a:srgbClr val="2F78B5"/>
      </a:accent5>
      <a:accent6>
        <a:srgbClr val="7E3BA7"/>
      </a:accent6>
      <a:hlink>
        <a:srgbClr val="323CFC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A PPT Template_June2022" id="{3C82B18B-D0CA-4D23-8445-9599ED4A0001}" vid="{AC49469B-4E91-4CEF-8FD1-43A6B8B9B6E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B8C6D2A01FF9E41B4509AA8B2C35395" ma:contentTypeVersion="10" ma:contentTypeDescription="Create a new document." ma:contentTypeScope="" ma:versionID="55bb8aa0ad3940ea05d44bfc5e67759a">
  <xsd:schema xmlns:xsd="http://www.w3.org/2001/XMLSchema" xmlns:xs="http://www.w3.org/2001/XMLSchema" xmlns:p="http://schemas.microsoft.com/office/2006/metadata/properties" xmlns:ns2="6ef52a85-a42b-4a77-9f86-43ef02a5d26c" xmlns:ns3="0c3f61a1-4f0a-4c77-91b8-7d0a7460c6ed" targetNamespace="http://schemas.microsoft.com/office/2006/metadata/properties" ma:root="true" ma:fieldsID="9ddee87ab2a5cff5abc599e8da55caa8" ns2:_="" ns3:_="">
    <xsd:import namespace="6ef52a85-a42b-4a77-9f86-43ef02a5d26c"/>
    <xsd:import namespace="0c3f61a1-4f0a-4c77-91b8-7d0a7460c6e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ef52a85-a42b-4a77-9f86-43ef02a5d26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3f61a1-4f0a-4c77-91b8-7d0a7460c6ed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0c3f61a1-4f0a-4c77-91b8-7d0a7460c6ed">
      <UserInfo>
        <DisplayName>John J. Keene</DisplayName>
        <AccountId>1419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73BCA48E-9D38-4A36-86DD-D9F1881CA99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908F47A-31F3-4650-B5A6-5F2A6A7082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ef52a85-a42b-4a77-9f86-43ef02a5d26c"/>
    <ds:schemaRef ds:uri="0c3f61a1-4f0a-4c77-91b8-7d0a7460c6e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9FC0E6-1C86-478D-9CA1-30FFEB670410}">
  <ds:schemaRefs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purl.org/dc/dcmitype/"/>
    <ds:schemaRef ds:uri="http://schemas.microsoft.com/office/2006/documentManagement/types"/>
    <ds:schemaRef ds:uri="http://schemas.microsoft.com/office/infopath/2007/PartnerControls"/>
    <ds:schemaRef ds:uri="0c3f61a1-4f0a-4c77-91b8-7d0a7460c6ed"/>
    <ds:schemaRef ds:uri="6ef52a85-a42b-4a77-9f86-43ef02a5d26c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</TotalTime>
  <Words>434</Words>
  <Application>Microsoft Office PowerPoint</Application>
  <PresentationFormat>Widescreen</PresentationFormat>
  <Paragraphs>55</Paragraphs>
  <Slides>9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1_Office Theme</vt:lpstr>
      <vt:lpstr>Simulator of Northeast Offshore Wind Buildout and LCOE (SNOWBaL) </vt:lpstr>
      <vt:lpstr>Use Case (Demo):  Evaluating the Value Proposition of a New Point of Interconnection</vt:lpstr>
      <vt:lpstr>Use Case (Demo) Business-As-Usual Case Set Up</vt:lpstr>
      <vt:lpstr>Use Case (Demo) Business-As-Usual Case Results</vt:lpstr>
      <vt:lpstr>Use Case (Demo) Results Business-As-Usual Case Results</vt:lpstr>
      <vt:lpstr>Use Case (Demo) New Socialized POI Case Set Up</vt:lpstr>
      <vt:lpstr>Use Case (Demo) Results New Socialized POI Case Results</vt:lpstr>
      <vt:lpstr>Use Case (Demo) Results New Socialized POI Results</vt:lpstr>
      <vt:lpstr>Contacts: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SEA PowerPoint Template Sharp Contrast Cover</dc:title>
  <dc:creator>Robert Grace</dc:creator>
  <cp:lastModifiedBy>Po-Yu Yuen</cp:lastModifiedBy>
  <cp:revision>3</cp:revision>
  <cp:lastPrinted>2018-09-18T16:37:12Z</cp:lastPrinted>
  <dcterms:created xsi:type="dcterms:W3CDTF">2018-06-05T15:16:27Z</dcterms:created>
  <dcterms:modified xsi:type="dcterms:W3CDTF">2023-10-02T21:54:41Z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0x0101002B8C6D2A01FF9E41B4509AA8B2C35395</vt:lpwstr>
  </property>
  <property fmtid="{D5CDD505-2E9C-101B-9397-08002B2CF9AE}" pid="3" name="Order">
    <vt:r8>53200</vt:r8>
  </property>
  <property fmtid="{D5CDD505-2E9C-101B-9397-08002B2CF9AE}" pid="4" name="xd_Signature">
    <vt:bool>false</vt:bool>
  </property>
  <property fmtid="{D5CDD505-2E9C-101B-9397-08002B2CF9AE}" pid="5" name="SharedWithUsers">
    <vt:lpwstr>1419;#John J. Keene</vt:lpwstr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AuthorIds_UIVersion_2048">
    <vt:lpwstr>461</vt:lpwstr>
  </property>
</Properties>
</file>