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4"/>
  </p:sldMasterIdLst>
  <p:notesMasterIdLst>
    <p:notesMasterId r:id="rId10"/>
  </p:notesMasterIdLst>
  <p:handoutMasterIdLst>
    <p:handoutMasterId r:id="rId11"/>
  </p:handoutMasterIdLst>
  <p:sldIdLst>
    <p:sldId id="256" r:id="rId5"/>
    <p:sldId id="2314" r:id="rId6"/>
    <p:sldId id="2333" r:id="rId7"/>
    <p:sldId id="2335" r:id="rId8"/>
    <p:sldId id="2281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00"/>
    <a:srgbClr val="AE0003"/>
    <a:srgbClr val="FFD5D5"/>
    <a:srgbClr val="C20EA8"/>
    <a:srgbClr val="7F7F7F"/>
    <a:srgbClr val="DA0000"/>
    <a:srgbClr val="0C9CFF"/>
    <a:srgbClr val="F58A13"/>
    <a:srgbClr val="9B5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C532C1-F83B-4707-81EB-8A21C7C42BA4}" v="29" dt="2023-09-29T22:11:31.3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E465B1-48AE-4E18-9410-200AFF3AB67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6B2F10-7210-44C6-B95E-934C6D9CD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3741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2C5CDC-706C-403E-AD7E-C4BC4A39600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031A42-BF3A-4EF7-86B4-B94FB6A29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3889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1A42-BF3A-4EF7-86B4-B94FB6A29F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4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1A42-BF3A-4EF7-86B4-B94FB6A29F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1A42-BF3A-4EF7-86B4-B94FB6A29F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0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eadvantage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C15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A1046B-E31C-3E9D-8782-A4DC47F7C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50051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5C23F1-9E00-29C3-D752-266D541025CB}"/>
              </a:ext>
            </a:extLst>
          </p:cNvPr>
          <p:cNvSpPr/>
          <p:nvPr userDrawn="1"/>
        </p:nvSpPr>
        <p:spPr>
          <a:xfrm>
            <a:off x="6400800" y="-16860"/>
            <a:ext cx="5791201" cy="3729691"/>
          </a:xfrm>
          <a:prstGeom prst="rect">
            <a:avLst/>
          </a:prstGeom>
          <a:gradFill>
            <a:gsLst>
              <a:gs pos="50000">
                <a:schemeClr val="bg1">
                  <a:lumMod val="85000"/>
                  <a:alpha val="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8E94609-7C3E-B11A-0E6D-436D67305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87" y="-5876"/>
            <a:ext cx="2595513" cy="13351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56900F-B624-26BA-3446-1E8AC2A7D2EE}"/>
              </a:ext>
            </a:extLst>
          </p:cNvPr>
          <p:cNvSpPr/>
          <p:nvPr userDrawn="1"/>
        </p:nvSpPr>
        <p:spPr>
          <a:xfrm>
            <a:off x="0" y="1564154"/>
            <a:ext cx="12192001" cy="3729691"/>
          </a:xfrm>
          <a:prstGeom prst="rect">
            <a:avLst/>
          </a:prstGeom>
          <a:gradFill>
            <a:gsLst>
              <a:gs pos="50000">
                <a:srgbClr val="1C153E">
                  <a:alpha val="0"/>
                </a:srgbClr>
              </a:gs>
              <a:gs pos="100000">
                <a:srgbClr val="1D153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182" y="2858565"/>
            <a:ext cx="9191017" cy="2387600"/>
          </a:xfrm>
        </p:spPr>
        <p:txBody>
          <a:bodyPr lIns="91440" anchor="ctr">
            <a:normAutofit/>
          </a:bodyPr>
          <a:lstStyle>
            <a:lvl1pPr algn="l">
              <a:defRPr sz="8000">
                <a:solidFill>
                  <a:schemeClr val="bg1"/>
                </a:solidFill>
                <a:effectLst>
                  <a:glow rad="101600">
                    <a:srgbClr val="161832">
                      <a:alpha val="60000"/>
                    </a:srgb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183" y="5344672"/>
            <a:ext cx="9191017" cy="101167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118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7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, outdoor, sunset, silhouette&#10;&#10;Description automatically generated">
            <a:extLst>
              <a:ext uri="{FF2B5EF4-FFF2-40B4-BE49-F238E27FC236}">
                <a16:creationId xmlns:a16="http://schemas.microsoft.com/office/drawing/2014/main" id="{1E537951-26AD-DECF-75AA-8D9FC5EEAB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" b="22016"/>
          <a:stretch/>
        </p:blipFill>
        <p:spPr>
          <a:xfrm>
            <a:off x="-1" y="1011006"/>
            <a:ext cx="12192001" cy="5846994"/>
          </a:xfrm>
          <a:prstGeom prst="rect">
            <a:avLst/>
          </a:prstGeom>
        </p:spPr>
      </p:pic>
      <p:pic>
        <p:nvPicPr>
          <p:cNvPr id="13" name="Picture 12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8E94609-7C3E-B11A-0E6D-436D67305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87" y="-5876"/>
            <a:ext cx="2595513" cy="13351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769" y="875401"/>
            <a:ext cx="9191017" cy="2387600"/>
          </a:xfrm>
          <a:effectLst/>
        </p:spPr>
        <p:txBody>
          <a:bodyPr lIns="91440" anchor="ctr">
            <a:normAutofit/>
          </a:bodyPr>
          <a:lstStyle>
            <a:lvl1pPr algn="l">
              <a:defRPr sz="8000">
                <a:solidFill>
                  <a:srgbClr val="1D153E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769" y="3316677"/>
            <a:ext cx="9191017" cy="43826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19193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0769" y="377694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9193A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01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1D57ACB-FE3D-77D8-9752-425A6F8EDEC1}"/>
              </a:ext>
            </a:extLst>
          </p:cNvPr>
          <p:cNvSpPr/>
          <p:nvPr userDrawn="1"/>
        </p:nvSpPr>
        <p:spPr>
          <a:xfrm>
            <a:off x="-11116" y="1"/>
            <a:ext cx="12214231" cy="6862652"/>
          </a:xfrm>
          <a:prstGeom prst="rect">
            <a:avLst/>
          </a:prstGeom>
          <a:gradFill>
            <a:gsLst>
              <a:gs pos="32000">
                <a:schemeClr val="bg1"/>
              </a:gs>
              <a:gs pos="89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1D9FC3-87F3-AFF6-F2B0-1749E777A900}"/>
              </a:ext>
            </a:extLst>
          </p:cNvPr>
          <p:cNvSpPr/>
          <p:nvPr userDrawn="1"/>
        </p:nvSpPr>
        <p:spPr>
          <a:xfrm>
            <a:off x="11114" y="2326729"/>
            <a:ext cx="12192000" cy="163189"/>
          </a:xfrm>
          <a:prstGeom prst="rect">
            <a:avLst/>
          </a:prstGeom>
          <a:gradFill>
            <a:gsLst>
              <a:gs pos="0">
                <a:schemeClr val="bg1"/>
              </a:gs>
              <a:gs pos="89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095353"/>
            <a:ext cx="10515600" cy="1286978"/>
          </a:xfrm>
        </p:spPr>
        <p:txBody>
          <a:bodyPr lIns="91440" anchor="ctr"/>
          <a:lstStyle>
            <a:lvl1pPr>
              <a:defRPr sz="6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6D2CD-00F4-A87D-1B26-F704E1B055D2}"/>
              </a:ext>
            </a:extLst>
          </p:cNvPr>
          <p:cNvSpPr/>
          <p:nvPr userDrawn="1"/>
        </p:nvSpPr>
        <p:spPr>
          <a:xfrm>
            <a:off x="0" y="2485502"/>
            <a:ext cx="12203114" cy="4377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E795713-5A9C-2B1B-041B-74A676A73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319" y="5438987"/>
            <a:ext cx="2595513" cy="13351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9314" y="2648691"/>
            <a:ext cx="10515600" cy="143608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F9CD5B-0004-F50C-B375-68A5637D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7651" y="6492875"/>
            <a:ext cx="45657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260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748" y="923193"/>
            <a:ext cx="11166605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480645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2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367" y="925494"/>
            <a:ext cx="5697052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596988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B81822-E5C1-5D63-488A-514755FC8E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7015" y="925494"/>
            <a:ext cx="5697052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63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2" y="1555422"/>
            <a:ext cx="5697052" cy="476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596988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B81822-E5C1-5D63-488A-514755FC8E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1574" y="1555422"/>
            <a:ext cx="5697052" cy="476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E26B84C-8B10-C0A3-97DF-4EA11C4AD3A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11152" y="949014"/>
            <a:ext cx="5697052" cy="516310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392F06C-EAAB-8054-A460-D63D7B4021E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251574" y="949014"/>
            <a:ext cx="5697052" cy="516310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23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1643907" y="4652468"/>
            <a:ext cx="4243357" cy="208463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534506" y="2818380"/>
            <a:ext cx="51698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tx2"/>
                </a:solidFill>
                <a:latin typeface="+mn-lt"/>
              </a:rPr>
              <a:t>Sustainable Energy Advantage, LLC</a:t>
            </a:r>
          </a:p>
          <a:p>
            <a:pPr algn="ctr"/>
            <a:r>
              <a:rPr lang="en-US" sz="1400">
                <a:solidFill>
                  <a:schemeClr val="tx2"/>
                </a:solidFill>
                <a:latin typeface="+mn-lt"/>
              </a:rPr>
              <a:t>161 Worcester Road, Suite 503</a:t>
            </a:r>
          </a:p>
          <a:p>
            <a:pPr algn="ctr"/>
            <a:r>
              <a:rPr lang="en-US" sz="1400">
                <a:solidFill>
                  <a:schemeClr val="tx2"/>
                </a:solidFill>
                <a:latin typeface="+mn-lt"/>
              </a:rPr>
              <a:t>Framingham, MA 01701</a:t>
            </a:r>
          </a:p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hlinkClick r:id="rId2"/>
              </a:rPr>
              <a:t>http://www.seadvantage.com</a:t>
            </a:r>
            <a:r>
              <a:rPr lang="en-US"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1085465" y="4084030"/>
            <a:ext cx="9974178" cy="487965"/>
          </a:xfrm>
        </p:spPr>
        <p:txBody>
          <a:bodyPr lIns="91440">
            <a:noAutofit/>
          </a:bodyPr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Contacts: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30" y="-251979"/>
            <a:ext cx="3306715" cy="33067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508A95-A1C2-9147-557E-9021C749318D}"/>
              </a:ext>
            </a:extLst>
          </p:cNvPr>
          <p:cNvSpPr/>
          <p:nvPr userDrawn="1"/>
        </p:nvSpPr>
        <p:spPr>
          <a:xfrm flipH="1">
            <a:off x="8565" y="3860682"/>
            <a:ext cx="12183435" cy="1428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54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17F33D1-F81D-4A4B-6CF3-04DBD8A198C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304737" y="4652468"/>
            <a:ext cx="4243357" cy="208463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46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" y="0"/>
            <a:ext cx="12191997" cy="822960"/>
          </a:xfrm>
          <a:prstGeom prst="rect">
            <a:avLst/>
          </a:prstGeom>
        </p:spPr>
        <p:txBody>
          <a:bodyPr vert="horz" lIns="45720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90" y="1099175"/>
            <a:ext cx="11114364" cy="5120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14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◦"/>
        <a:defRPr lang="en-US" sz="24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en-US" sz="20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‐"/>
        <a:defRPr lang="en-US" sz="18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pyuen@seadvantage.com" TargetMode="External"/><Relationship Id="rId2" Type="http://schemas.openxmlformats.org/officeDocument/2006/relationships/hyperlink" Target="mailto:bgrace@seadvantage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5C-431E-491C-2D01-C0BDB853D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182" y="4547055"/>
            <a:ext cx="10592179" cy="1482554"/>
          </a:xfrm>
        </p:spPr>
        <p:txBody>
          <a:bodyPr anchor="t">
            <a:noAutofit/>
          </a:bodyPr>
          <a:lstStyle/>
          <a:p>
            <a:r>
              <a:rPr lang="en-US" sz="4700" b="1" dirty="0"/>
              <a:t>Simulator of Northeast Offshore Wind Buildout and LCOE (</a:t>
            </a:r>
            <a:r>
              <a:rPr lang="en-US" sz="4700" b="1" dirty="0" err="1"/>
              <a:t>SNOWBaL</a:t>
            </a:r>
            <a:r>
              <a:rPr lang="en-US" sz="4700" b="1" dirty="0"/>
              <a:t>) </a:t>
            </a:r>
            <a:endParaRPr lang="en-US" sz="4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A74EA-2523-E537-7603-75FE9C4FD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1183" y="5939067"/>
            <a:ext cx="10592178" cy="1112630"/>
          </a:xfrm>
        </p:spPr>
        <p:txBody>
          <a:bodyPr>
            <a:normAutofit/>
          </a:bodyPr>
          <a:lstStyle/>
          <a:p>
            <a:r>
              <a:rPr lang="en-US" sz="2400" dirty="0"/>
              <a:t>Use Case: Benchmarking Offshore Wind Offtake Pricing</a:t>
            </a:r>
          </a:p>
        </p:txBody>
      </p:sp>
    </p:spTree>
    <p:extLst>
      <p:ext uri="{BB962C8B-B14F-4D97-AF65-F5344CB8AC3E}">
        <p14:creationId xmlns:p14="http://schemas.microsoft.com/office/powerpoint/2010/main" val="250535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DF37DE-0FF8-37C7-291D-7E9A85FE1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Use Case: </a:t>
            </a:r>
            <a:br>
              <a:rPr lang="en-US" sz="2800" b="1" dirty="0"/>
            </a:br>
            <a:r>
              <a:rPr lang="en-US" sz="2800" b="1" dirty="0"/>
              <a:t>Benchmarking Offshore Wind Offtake Pricing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99EE4F-861D-E088-B508-FA98D8A64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865072"/>
            <a:ext cx="11521440" cy="567306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>
                <a:solidFill>
                  <a:schemeClr val="accent5"/>
                </a:solidFill>
              </a:rPr>
              <a:t>Benchmarking offshore wind offtake prices to support an </a:t>
            </a:r>
            <a:r>
              <a:rPr lang="en-US" sz="2000" b="1" dirty="0" err="1">
                <a:solidFill>
                  <a:schemeClr val="accent5"/>
                </a:solidFill>
              </a:rPr>
              <a:t>offtaker</a:t>
            </a:r>
            <a:r>
              <a:rPr lang="en-US" sz="2000" b="1" dirty="0">
                <a:solidFill>
                  <a:schemeClr val="accent5"/>
                </a:solidFill>
              </a:rPr>
              <a:t> (</a:t>
            </a:r>
            <a:r>
              <a:rPr lang="en-US" sz="2000" b="1" dirty="0" err="1">
                <a:solidFill>
                  <a:schemeClr val="accent5"/>
                </a:solidFill>
              </a:rPr>
              <a:t>offtaker</a:t>
            </a:r>
            <a:r>
              <a:rPr lang="en-US" sz="2000" b="1" dirty="0">
                <a:solidFill>
                  <a:schemeClr val="accent5"/>
                </a:solidFill>
              </a:rPr>
              <a:t> X) in establishing and bounding pricing expectations for competitively-derived PPAs and bilaterally-negotiated PPAs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/>
              <a:t>Approach: </a:t>
            </a:r>
            <a:r>
              <a:rPr lang="en-US" sz="2000" dirty="0"/>
              <a:t>Model expected benchmark offshore wind bundled PPA price level and evolution over time under alternative scenarios of:</a:t>
            </a:r>
          </a:p>
          <a:p>
            <a:pPr marL="857250" lvl="1" indent="-400050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romanLcPeriod"/>
            </a:pPr>
            <a:r>
              <a:rPr lang="en-US" sz="1800" dirty="0"/>
              <a:t>State competitive procurement trajectories; and </a:t>
            </a:r>
          </a:p>
          <a:p>
            <a:pPr marL="857250" lvl="1" indent="-400050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romanLcPeriod"/>
            </a:pPr>
            <a:r>
              <a:rPr lang="en-US" sz="1800" dirty="0"/>
              <a:t>Bidder outlook on ability to leverage continuous deployment economy of scale (developing subsequent projects / expansions within the same lease area)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/>
              <a:t>Key metrics: 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Weighted average award contract price ($/MWh)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Marginal award contract price ($/MWh)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Weighted average award LCOE ($/MWh)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Marginal award LCOE ($/MWh)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Award projects and volume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100" b="1" dirty="0"/>
              <a:t>Other variables: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Local content and economic development cost adders</a:t>
            </a:r>
          </a:p>
          <a:p>
            <a:pPr lv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Bidders’ assumed lease costs in bid pricing (actual vs ‘marked-to-market price)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7A51C-B955-6B2C-9B27-1063021F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7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45B05-F036-58E9-B48E-71BEECFC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Results (Illustrative Numbers)</a:t>
            </a:r>
            <a:br>
              <a:rPr lang="en-US" sz="2700" dirty="0"/>
            </a:br>
            <a:r>
              <a:rPr lang="en-US" dirty="0" err="1"/>
              <a:t>SNOWBaL</a:t>
            </a:r>
            <a:r>
              <a:rPr lang="en-US" dirty="0"/>
              <a:t> Results Dashboard: Pricing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E6A0B-B4ED-29F8-A3C6-34C04B52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821AE4F1-315E-928B-A169-5FDECFC3E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7611" y="933450"/>
            <a:ext cx="11596777" cy="5559425"/>
          </a:xfrm>
          <a:ln>
            <a:solidFill>
              <a:schemeClr val="accent1"/>
            </a:solidFill>
          </a:ln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9636C6FC-B3F3-C333-15E7-8375C30027DE}"/>
              </a:ext>
            </a:extLst>
          </p:cNvPr>
          <p:cNvSpPr/>
          <p:nvPr/>
        </p:nvSpPr>
        <p:spPr>
          <a:xfrm>
            <a:off x="7667625" y="2381250"/>
            <a:ext cx="386930" cy="9525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peech Bubble: Rectangle 22">
            <a:extLst>
              <a:ext uri="{FF2B5EF4-FFF2-40B4-BE49-F238E27FC236}">
                <a16:creationId xmlns:a16="http://schemas.microsoft.com/office/drawing/2014/main" id="{B7FD8BF5-63EA-E85B-AE89-311A63A0538F}"/>
              </a:ext>
            </a:extLst>
          </p:cNvPr>
          <p:cNvSpPr/>
          <p:nvPr/>
        </p:nvSpPr>
        <p:spPr>
          <a:xfrm>
            <a:off x="7258050" y="3713162"/>
            <a:ext cx="1444205" cy="660400"/>
          </a:xfrm>
          <a:prstGeom prst="wedgeRectCallout">
            <a:avLst>
              <a:gd name="adj1" fmla="val -11742"/>
              <a:gd name="adj2" fmla="val -121136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Assess interstate competition dynamics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9E786A3-BD64-BF9B-F621-179673D8BCAB}"/>
              </a:ext>
            </a:extLst>
          </p:cNvPr>
          <p:cNvGrpSpPr/>
          <p:nvPr/>
        </p:nvGrpSpPr>
        <p:grpSpPr>
          <a:xfrm>
            <a:off x="7861090" y="2486025"/>
            <a:ext cx="3330785" cy="466725"/>
            <a:chOff x="7861090" y="2466975"/>
            <a:chExt cx="3330785" cy="466725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CB8F587B-DE96-43C2-B8D6-43C7C1356279}"/>
                </a:ext>
              </a:extLst>
            </p:cNvPr>
            <p:cNvCxnSpPr/>
            <p:nvPr/>
          </p:nvCxnSpPr>
          <p:spPr>
            <a:xfrm flipV="1">
              <a:off x="7861090" y="2466975"/>
              <a:ext cx="2121110" cy="390525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79648E7-2C86-12B6-420E-7F67243257A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974471" y="2466975"/>
              <a:ext cx="1217404" cy="466725"/>
            </a:xfrm>
            <a:prstGeom prst="line">
              <a:avLst/>
            </a:prstGeom>
            <a:ln w="19050">
              <a:prstDash val="dash"/>
              <a:headEnd type="triangle" w="med" len="med"/>
              <a:tailEnd type="none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6919DD62-7A22-50AD-0956-642BEA55D283}"/>
              </a:ext>
            </a:extLst>
          </p:cNvPr>
          <p:cNvSpPr/>
          <p:nvPr/>
        </p:nvSpPr>
        <p:spPr>
          <a:xfrm>
            <a:off x="9729852" y="3575051"/>
            <a:ext cx="1706641" cy="466725"/>
          </a:xfrm>
          <a:prstGeom prst="wedgeRectCallout">
            <a:avLst>
              <a:gd name="adj1" fmla="val 12058"/>
              <a:gd name="adj2" fmla="val -19636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Evaluate award outcomes over time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231AF6D-BD67-7176-7E9D-A07755FBE5E7}"/>
              </a:ext>
            </a:extLst>
          </p:cNvPr>
          <p:cNvSpPr txBox="1"/>
          <p:nvPr/>
        </p:nvSpPr>
        <p:spPr>
          <a:xfrm>
            <a:off x="6251574" y="5235724"/>
            <a:ext cx="5568951" cy="1200329"/>
          </a:xfrm>
          <a:prstGeom prst="wedgeRectCallout">
            <a:avLst>
              <a:gd name="adj1" fmla="val 30136"/>
              <a:gd name="adj2" fmla="val -64465"/>
            </a:avLst>
          </a:prstGeom>
          <a:solidFill>
            <a:schemeClr val="bg2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Visibility into competitive offtake outcomes overtime to inform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offtaker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on optimization of procurement volume and timing to enhance market appeals to bidders and leverage regional deployment economy of scale </a:t>
            </a:r>
          </a:p>
        </p:txBody>
      </p:sp>
    </p:spTree>
    <p:extLst>
      <p:ext uri="{BB962C8B-B14F-4D97-AF65-F5344CB8AC3E}">
        <p14:creationId xmlns:p14="http://schemas.microsoft.com/office/powerpoint/2010/main" val="3032922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45B05-F036-58E9-B48E-71BEECFC4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Results (Illustrative Numbers)</a:t>
            </a:r>
            <a:br>
              <a:rPr lang="en-US" sz="2700" dirty="0"/>
            </a:br>
            <a:r>
              <a:rPr lang="en-US" dirty="0" err="1"/>
              <a:t>SNOWBaL</a:t>
            </a:r>
            <a:r>
              <a:rPr lang="en-US" dirty="0"/>
              <a:t> Results Dashboard: Award Projects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E6A0B-B4ED-29F8-A3C6-34C04B52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D1EED0-B23A-7A04-70EA-A03F981B6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1151" y="914099"/>
            <a:ext cx="6022973" cy="5620562"/>
          </a:xfr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9636C6FC-B3F3-C333-15E7-8375C30027DE}"/>
              </a:ext>
            </a:extLst>
          </p:cNvPr>
          <p:cNvSpPr/>
          <p:nvPr/>
        </p:nvSpPr>
        <p:spPr>
          <a:xfrm rot="5400000">
            <a:off x="4578535" y="842764"/>
            <a:ext cx="479263" cy="188891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14">
            <a:extLst>
              <a:ext uri="{FF2B5EF4-FFF2-40B4-BE49-F238E27FC236}">
                <a16:creationId xmlns:a16="http://schemas.microsoft.com/office/drawing/2014/main" id="{81D9853C-5100-2C2C-9CF9-2B32990497BB}"/>
              </a:ext>
            </a:extLst>
          </p:cNvPr>
          <p:cNvSpPr txBox="1">
            <a:spLocks/>
          </p:cNvSpPr>
          <p:nvPr/>
        </p:nvSpPr>
        <p:spPr>
          <a:xfrm>
            <a:off x="6427173" y="914099"/>
            <a:ext cx="5524501" cy="562056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◦"/>
              <a:def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‐"/>
              <a:def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/>
              <a:t>Detailed resolution into which project(s) selected for contract award under each sequential procurement event, and at what price?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Evaluate interstate competition dynamics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Inform procurement scheduling to navigate interstate competition, while leveraging regional coordination to attract more competitive bids and leverage economy of scale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</a:rPr>
              <a:t>Provide visibility into offshore wind buildout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 When and where are pressure points to avoid? 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Test need and implications of new lease areas in later years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9070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ED576-F783-4315-9B99-E3D2952A0F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974321" y="4556312"/>
            <a:ext cx="4243357" cy="213373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/>
              <a:t>Bob Grace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"/>
            </a:pPr>
            <a:r>
              <a:rPr lang="en-US" sz="1500">
                <a:ea typeface="Arial Unicode MS" panose="020B0604020202020204" pitchFamily="34" charset="-128"/>
                <a:cs typeface="Arial Unicode MS" panose="020B0604020202020204" pitchFamily="34" charset="-128"/>
              </a:rPr>
              <a:t>508-665-5855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  <a:hlinkClick r:id="rId2"/>
              </a:rPr>
              <a:t>bgrace@seadvantage.com</a:t>
            </a: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Clr>
                <a:srgbClr val="30254B"/>
              </a:buClr>
              <a:buNone/>
            </a:pPr>
            <a:endParaRPr lang="en-US" sz="6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/>
              <a:t>Po-Yu Yuen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"/>
            </a:pPr>
            <a:r>
              <a:rPr lang="en-US" sz="1500">
                <a:ea typeface="Arial Unicode MS" panose="020B0604020202020204" pitchFamily="34" charset="-128"/>
                <a:cs typeface="Arial Unicode MS" panose="020B0604020202020204" pitchFamily="34" charset="-128"/>
              </a:rPr>
              <a:t>508-665-5861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  <a:hlinkClick r:id="rId3"/>
              </a:rPr>
              <a:t>pyuen@seadvantage.com</a:t>
            </a: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600" b="1"/>
              <a:t>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en-US" sz="1500" u="sng">
              <a:ea typeface="Arial Unicode MS" panose="020B0604020202020204" pitchFamily="34" charset="-12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506B1C-6E9C-4053-A2E1-B47A38795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65" y="4068347"/>
            <a:ext cx="9974178" cy="487965"/>
          </a:xfrm>
        </p:spPr>
        <p:txBody>
          <a:bodyPr/>
          <a:lstStyle/>
          <a:p>
            <a:pPr algn="ctr"/>
            <a:r>
              <a:rPr lang="en-US" b="1"/>
              <a:t>Contacts:</a:t>
            </a:r>
          </a:p>
        </p:txBody>
      </p:sp>
    </p:spTree>
    <p:extLst>
      <p:ext uri="{BB962C8B-B14F-4D97-AF65-F5344CB8AC3E}">
        <p14:creationId xmlns:p14="http://schemas.microsoft.com/office/powerpoint/2010/main" val="28708886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rgbClr val="FFFFFF"/>
      </a:lt1>
      <a:dk2>
        <a:srgbClr val="1D153E"/>
      </a:dk2>
      <a:lt2>
        <a:srgbClr val="F6D835"/>
      </a:lt2>
      <a:accent1>
        <a:srgbClr val="1D153E"/>
      </a:accent1>
      <a:accent2>
        <a:srgbClr val="F6D835"/>
      </a:accent2>
      <a:accent3>
        <a:srgbClr val="4A841E"/>
      </a:accent3>
      <a:accent4>
        <a:srgbClr val="7F7F7F"/>
      </a:accent4>
      <a:accent5>
        <a:srgbClr val="2F78B5"/>
      </a:accent5>
      <a:accent6>
        <a:srgbClr val="7E3BA7"/>
      </a:accent6>
      <a:hlink>
        <a:srgbClr val="323CFC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A PPT Template_June2022" id="{3C82B18B-D0CA-4D23-8445-9599ED4A0001}" vid="{AC49469B-4E91-4CEF-8FD1-43A6B8B9B6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3f61a1-4f0a-4c77-91b8-7d0a7460c6ed">
      <UserInfo>
        <DisplayName>John J. Keene</DisplayName>
        <AccountId>1419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8C6D2A01FF9E41B4509AA8B2C35395" ma:contentTypeVersion="10" ma:contentTypeDescription="Create a new document." ma:contentTypeScope="" ma:versionID="55bb8aa0ad3940ea05d44bfc5e67759a">
  <xsd:schema xmlns:xsd="http://www.w3.org/2001/XMLSchema" xmlns:xs="http://www.w3.org/2001/XMLSchema" xmlns:p="http://schemas.microsoft.com/office/2006/metadata/properties" xmlns:ns2="6ef52a85-a42b-4a77-9f86-43ef02a5d26c" xmlns:ns3="0c3f61a1-4f0a-4c77-91b8-7d0a7460c6ed" targetNamespace="http://schemas.microsoft.com/office/2006/metadata/properties" ma:root="true" ma:fieldsID="9ddee87ab2a5cff5abc599e8da55caa8" ns2:_="" ns3:_="">
    <xsd:import namespace="6ef52a85-a42b-4a77-9f86-43ef02a5d26c"/>
    <xsd:import namespace="0c3f61a1-4f0a-4c77-91b8-7d0a7460c6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52a85-a42b-4a77-9f86-43ef02a5d2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f61a1-4f0a-4c77-91b8-7d0a7460c6e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39FC0E6-1C86-478D-9CA1-30FFEB670410}">
  <ds:schemaRefs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6ef52a85-a42b-4a77-9f86-43ef02a5d26c"/>
    <ds:schemaRef ds:uri="http://schemas.microsoft.com/office/2006/documentManagement/types"/>
    <ds:schemaRef ds:uri="http://purl.org/dc/elements/1.1/"/>
    <ds:schemaRef ds:uri="http://purl.org/dc/dcmitype/"/>
    <ds:schemaRef ds:uri="0c3f61a1-4f0a-4c77-91b8-7d0a7460c6e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908F47A-31F3-4650-B5A6-5F2A6A7082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f52a85-a42b-4a77-9f86-43ef02a5d26c"/>
    <ds:schemaRef ds:uri="0c3f61a1-4f0a-4c77-91b8-7d0a7460c6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BCA48E-9D38-4A36-86DD-D9F1881CA9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329</Words>
  <Application>Microsoft Office PowerPoint</Application>
  <PresentationFormat>Widescreen</PresentationFormat>
  <Paragraphs>43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</vt:lpstr>
      <vt:lpstr>1_Office Theme</vt:lpstr>
      <vt:lpstr>Simulator of Northeast Offshore Wind Buildout and LCOE (SNOWBaL) </vt:lpstr>
      <vt:lpstr>Use Case:  Benchmarking Offshore Wind Offtake Pricing</vt:lpstr>
      <vt:lpstr>Use Case Results (Illustrative Numbers) SNOWBaL Results Dashboard: Pricing </vt:lpstr>
      <vt:lpstr>Use Case Results (Illustrative Numbers) SNOWBaL Results Dashboard: Award Projects </vt:lpstr>
      <vt:lpstr>Contacts: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PowerPoint Template Sharp Contrast Cover</dc:title>
  <dc:creator>Robert Grace</dc:creator>
  <cp:lastModifiedBy>Dan Wilson</cp:lastModifiedBy>
  <cp:revision>4</cp:revision>
  <cp:lastPrinted>2018-09-18T16:37:12Z</cp:lastPrinted>
  <dcterms:created xsi:type="dcterms:W3CDTF">2018-06-05T15:16:27Z</dcterms:created>
  <dcterms:modified xsi:type="dcterms:W3CDTF">2023-10-02T21:54:10Z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0x0101002B8C6D2A01FF9E41B4509AA8B2C35395</vt:lpwstr>
  </property>
  <property fmtid="{D5CDD505-2E9C-101B-9397-08002B2CF9AE}" pid="3" name="Order">
    <vt:r8>53200</vt:r8>
  </property>
  <property fmtid="{D5CDD505-2E9C-101B-9397-08002B2CF9AE}" pid="4" name="xd_Signature">
    <vt:bool>false</vt:bool>
  </property>
  <property fmtid="{D5CDD505-2E9C-101B-9397-08002B2CF9AE}" pid="5" name="SharedWithUsers">
    <vt:lpwstr>1419;#John J. Keene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AuthorIds_UIVersion_2048">
    <vt:lpwstr>461</vt:lpwstr>
  </property>
</Properties>
</file>